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9" r:id="rId1"/>
    <p:sldMasterId id="2147483677" r:id="rId2"/>
  </p:sldMasterIdLst>
  <p:notesMasterIdLst>
    <p:notesMasterId r:id="rId8"/>
  </p:notesMasterIdLst>
  <p:handoutMasterIdLst>
    <p:handoutMasterId r:id="rId9"/>
  </p:handoutMasterIdLst>
  <p:sldIdLst>
    <p:sldId id="342" r:id="rId3"/>
    <p:sldId id="377" r:id="rId4"/>
    <p:sldId id="400" r:id="rId5"/>
    <p:sldId id="407" r:id="rId6"/>
    <p:sldId id="408" r:id="rId7"/>
  </p:sldIdLst>
  <p:sldSz cx="9144000" cy="6858000" type="screen4x3"/>
  <p:notesSz cx="7053263" cy="9309100"/>
  <p:embeddedFontLst>
    <p:embeddedFont>
      <p:font typeface="Arial Rounded MT Bold" panose="020F0704030504030204" pitchFamily="34" charset="77"/>
      <p:regular r:id="rId1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Garamond" panose="02020404030301010803" pitchFamily="18" charset="0"/>
      <p:regular r:id="rId16"/>
      <p:bold r:id="rId17"/>
      <p:italic r:id="rId18"/>
      <p:boldItalic r:id="rId19"/>
    </p:embeddedFont>
  </p:embeddedFontLst>
  <p:custDataLst>
    <p:tags r:id="rId20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ensimiao.ben@outlook.com" initials="r" lastIdx="1" clrIdx="0">
    <p:extLst>
      <p:ext uri="{19B8F6BF-5375-455C-9EA6-DF929625EA0E}">
        <p15:presenceInfo xmlns:p15="http://schemas.microsoft.com/office/powerpoint/2012/main" userId="5ea6c0b37d50602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5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25" autoAdjust="0"/>
    <p:restoredTop sz="96973" autoAdjust="0"/>
  </p:normalViewPr>
  <p:slideViewPr>
    <p:cSldViewPr snapToGrid="0">
      <p:cViewPr varScale="1">
        <p:scale>
          <a:sx n="111" d="100"/>
          <a:sy n="111" d="100"/>
        </p:scale>
        <p:origin x="68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56414" cy="467072"/>
          </a:xfrm>
          <a:prstGeom prst="rect">
            <a:avLst/>
          </a:prstGeom>
        </p:spPr>
        <p:txBody>
          <a:bodyPr vert="horz" lIns="93497" tIns="46749" rIns="93497" bIns="4674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95217" y="0"/>
            <a:ext cx="3056414" cy="467072"/>
          </a:xfrm>
          <a:prstGeom prst="rect">
            <a:avLst/>
          </a:prstGeom>
        </p:spPr>
        <p:txBody>
          <a:bodyPr vert="horz" lIns="93497" tIns="46749" rIns="93497" bIns="46749" rtlCol="0"/>
          <a:lstStyle>
            <a:lvl1pPr algn="r">
              <a:defRPr sz="1200"/>
            </a:lvl1pPr>
          </a:lstStyle>
          <a:p>
            <a:fld id="{95E01E72-7280-4972-892A-E59F558769B7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56414" cy="467071"/>
          </a:xfrm>
          <a:prstGeom prst="rect">
            <a:avLst/>
          </a:prstGeom>
        </p:spPr>
        <p:txBody>
          <a:bodyPr vert="horz" lIns="93497" tIns="46749" rIns="93497" bIns="4674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95217" y="8842030"/>
            <a:ext cx="3056414" cy="467071"/>
          </a:xfrm>
          <a:prstGeom prst="rect">
            <a:avLst/>
          </a:prstGeom>
        </p:spPr>
        <p:txBody>
          <a:bodyPr vert="horz" lIns="93497" tIns="46749" rIns="93497" bIns="46749" rtlCol="0" anchor="b"/>
          <a:lstStyle>
            <a:lvl1pPr algn="r">
              <a:defRPr sz="1200"/>
            </a:lvl1pPr>
          </a:lstStyle>
          <a:p>
            <a:fld id="{6AB08EDE-143D-4201-9DC8-7AA779FC3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426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56414" cy="465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497" tIns="46749" rIns="93497" bIns="46749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273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95217" y="0"/>
            <a:ext cx="3056414" cy="465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497" tIns="46749" rIns="93497" bIns="4674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0150" y="698500"/>
            <a:ext cx="4654550" cy="34909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273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5327" y="4421823"/>
            <a:ext cx="5642610" cy="41890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497" tIns="46749" rIns="93497" bIns="4674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2273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42029"/>
            <a:ext cx="3056414" cy="465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497" tIns="46749" rIns="93497" bIns="46749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273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95217" y="8842029"/>
            <a:ext cx="3056414" cy="465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497" tIns="46749" rIns="93497" bIns="4674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E8498847-D1CD-4CBC-BBEE-510D102E9F2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47504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8498847-D1CD-4CBC-BBEE-510D102E9F23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348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>
                <a:latin typeface="Calibri" panose="020F0502020204030204" pitchFamily="34" charset="0"/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63BDDA82-E10D-4E89-AB6D-B26E2CC1C4AA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0803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0BD1F490-7DD5-45B7-910D-DF1A6CCBC7A3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0037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>
            <a:normAutofit/>
          </a:bodyPr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115C0B7B-D07D-42F9-8F41-6449A2378757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7141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4038600" cy="4525963"/>
          </a:xfrm>
        </p:spPr>
        <p:txBody>
          <a:bodyPr>
            <a:normAutofit/>
          </a:bodyPr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>
            <a:normAutofit/>
          </a:bodyPr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CC01119A-F4C9-49AD-A1A8-0C37470F21B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5197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>
            <a:normAutofit/>
          </a:bodyPr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38590"/>
            <a:ext cx="8229600" cy="2187575"/>
          </a:xfrm>
        </p:spPr>
        <p:txBody>
          <a:bodyPr>
            <a:normAutofit/>
          </a:bodyPr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9CA7399-0484-4F3D-AB42-1E3919F4D2C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74658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>
                <a:latin typeface="Calibri" panose="020F0502020204030204" pitchFamily="34" charset="0"/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63BDDA82-E10D-4E89-AB6D-B26E2CC1C4AA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44693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18D8E2E6-22C6-4D0E-8228-DB1CB4899EE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32443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2400">
                <a:latin typeface="Calibri" panose="020F0502020204030204" pitchFamily="34" charset="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92410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D9FF019C-C05A-4C7C-80E4-59375277A66F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5598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7"/>
            <a:ext cx="7886700" cy="1325563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9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9" y="2505075"/>
            <a:ext cx="3868737" cy="3684588"/>
          </a:xfrm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9225D504-FE7A-4461-B4CA-45EB7AE33720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15282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23B1FEC7-C467-46D9-8F73-CA478A6B291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1767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18D8E2E6-22C6-4D0E-8228-DB1CB4899EE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01682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4D1B37-EC4E-44B5-BEB2-41F033C8827B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75255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9" y="457200"/>
            <a:ext cx="2949575" cy="1600200"/>
          </a:xfrm>
        </p:spPr>
        <p:txBody>
          <a:bodyPr anchor="b"/>
          <a:lstStyle>
            <a:lvl1pPr>
              <a:defRPr sz="320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7"/>
            <a:ext cx="4629150" cy="4873625"/>
          </a:xfrm>
        </p:spPr>
        <p:txBody>
          <a:bodyPr/>
          <a:lstStyle>
            <a:lvl1pPr algn="l">
              <a:defRPr sz="3200">
                <a:latin typeface="Calibri" panose="020F0502020204030204" pitchFamily="34" charset="0"/>
              </a:defRPr>
            </a:lvl1pPr>
            <a:lvl2pPr algn="l">
              <a:defRPr sz="2800">
                <a:latin typeface="Calibri" panose="020F0502020204030204" pitchFamily="34" charset="0"/>
              </a:defRPr>
            </a:lvl2pPr>
            <a:lvl3pPr algn="l">
              <a:defRPr sz="2400">
                <a:latin typeface="Calibri" panose="020F0502020204030204" pitchFamily="34" charset="0"/>
              </a:defRPr>
            </a:lvl3pPr>
            <a:lvl4pPr algn="l">
              <a:defRPr sz="2000">
                <a:latin typeface="Calibri" panose="020F0502020204030204" pitchFamily="34" charset="0"/>
              </a:defRPr>
            </a:lvl4pPr>
            <a:lvl5pPr algn="l">
              <a:defRPr sz="2000">
                <a:latin typeface="Calibri" panose="020F050202020403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9" y="2057400"/>
            <a:ext cx="2949575" cy="3811588"/>
          </a:xfrm>
        </p:spPr>
        <p:txBody>
          <a:bodyPr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3E60118F-57DD-4DAD-86C3-CD183ADDBF8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57201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9" y="457200"/>
            <a:ext cx="2949575" cy="1600200"/>
          </a:xfrm>
        </p:spPr>
        <p:txBody>
          <a:bodyPr anchor="b"/>
          <a:lstStyle>
            <a:lvl1pPr>
              <a:defRPr sz="320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7"/>
            <a:ext cx="4629150" cy="4873625"/>
          </a:xfrm>
        </p:spPr>
        <p:txBody>
          <a:bodyPr/>
          <a:lstStyle>
            <a:lvl1pPr marL="0" indent="0">
              <a:buNone/>
              <a:defRPr sz="3200">
                <a:latin typeface="Calibri" panose="020F05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9" y="2057400"/>
            <a:ext cx="2949575" cy="3811588"/>
          </a:xfrm>
        </p:spPr>
        <p:txBody>
          <a:bodyPr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5D1381AD-4F7B-4159-B3D1-9288107E882C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58484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0BD1F490-7DD5-45B7-910D-DF1A6CCBC7A3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31664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115C0B7B-D07D-42F9-8F41-6449A2378757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244409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CC01119A-F4C9-49AD-A1A8-0C37470F21B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01990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38590"/>
            <a:ext cx="8229600" cy="2187575"/>
          </a:xfrm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9CA7399-0484-4F3D-AB42-1E3919F4D2C6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9842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2400">
                <a:latin typeface="Calibri" panose="020F0502020204030204" pitchFamily="34" charset="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27A1577D-074B-4874-9F08-3A8986F8AD34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4420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>
            <a:normAutofit/>
          </a:bodyPr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>
            <a:normAutofit/>
          </a:bodyPr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D9FF019C-C05A-4C7C-80E4-59375277A66F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8800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7"/>
            <a:ext cx="7886700" cy="1325563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9" y="1681163"/>
            <a:ext cx="3868737" cy="823912"/>
          </a:xfrm>
        </p:spPr>
        <p:txBody>
          <a:bodyPr anchor="b"/>
          <a:lstStyle>
            <a:lvl1pPr marL="0" indent="0" algn="l">
              <a:buNone/>
              <a:defRPr sz="2400" b="1">
                <a:latin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9" y="2505075"/>
            <a:ext cx="3868737" cy="3684588"/>
          </a:xfrm>
        </p:spPr>
        <p:txBody>
          <a:bodyPr>
            <a:normAutofit/>
          </a:bodyPr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 algn="l">
              <a:buNone/>
              <a:defRPr sz="2400" b="1">
                <a:latin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>
            <a:normAutofit/>
          </a:bodyPr>
          <a:lstStyle>
            <a:lvl1pPr algn="l">
              <a:defRPr>
                <a:latin typeface="Calibri" panose="020F0502020204030204" pitchFamily="34" charset="0"/>
              </a:defRPr>
            </a:lvl1pPr>
            <a:lvl2pPr algn="l">
              <a:defRPr>
                <a:latin typeface="Calibri" panose="020F0502020204030204" pitchFamily="34" charset="0"/>
              </a:defRPr>
            </a:lvl2pPr>
            <a:lvl3pPr algn="l">
              <a:defRPr>
                <a:latin typeface="Calibri" panose="020F0502020204030204" pitchFamily="34" charset="0"/>
              </a:defRPr>
            </a:lvl3pPr>
            <a:lvl4pPr algn="l">
              <a:defRPr>
                <a:latin typeface="Calibri" panose="020F0502020204030204" pitchFamily="34" charset="0"/>
              </a:defRPr>
            </a:lvl4pPr>
            <a:lvl5pPr algn="l"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9225D504-FE7A-4461-B4CA-45EB7AE33720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7457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23B1FEC7-C467-46D9-8F73-CA478A6B291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0744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4D1B37-EC4E-44B5-BEB2-41F033C8827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6145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9" y="457200"/>
            <a:ext cx="2949575" cy="1600200"/>
          </a:xfrm>
        </p:spPr>
        <p:txBody>
          <a:bodyPr anchor="b"/>
          <a:lstStyle>
            <a:lvl1pPr>
              <a:defRPr sz="320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7"/>
            <a:ext cx="4629150" cy="4873625"/>
          </a:xfrm>
        </p:spPr>
        <p:txBody>
          <a:bodyPr>
            <a:normAutofit/>
          </a:bodyPr>
          <a:lstStyle>
            <a:lvl1pPr algn="l">
              <a:defRPr sz="3200">
                <a:latin typeface="Calibri" panose="020F0502020204030204" pitchFamily="34" charset="0"/>
              </a:defRPr>
            </a:lvl1pPr>
            <a:lvl2pPr algn="l">
              <a:defRPr sz="2800">
                <a:latin typeface="Calibri" panose="020F0502020204030204" pitchFamily="34" charset="0"/>
              </a:defRPr>
            </a:lvl2pPr>
            <a:lvl3pPr algn="l">
              <a:defRPr sz="2400">
                <a:latin typeface="Calibri" panose="020F0502020204030204" pitchFamily="34" charset="0"/>
              </a:defRPr>
            </a:lvl3pPr>
            <a:lvl4pPr algn="l">
              <a:defRPr sz="2000">
                <a:latin typeface="Calibri" panose="020F0502020204030204" pitchFamily="34" charset="0"/>
              </a:defRPr>
            </a:lvl4pPr>
            <a:lvl5pPr algn="l">
              <a:defRPr sz="2000">
                <a:latin typeface="Calibri" panose="020F050202020403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9" y="2057400"/>
            <a:ext cx="2949575" cy="3811588"/>
          </a:xfrm>
        </p:spPr>
        <p:txBody>
          <a:bodyPr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3E60118F-57DD-4DAD-86C3-CD183ADDBF81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9284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9" y="457200"/>
            <a:ext cx="2949575" cy="1600200"/>
          </a:xfrm>
        </p:spPr>
        <p:txBody>
          <a:bodyPr anchor="b"/>
          <a:lstStyle>
            <a:lvl1pPr>
              <a:defRPr sz="320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7"/>
            <a:ext cx="4629150" cy="4873625"/>
          </a:xfrm>
        </p:spPr>
        <p:txBody>
          <a:bodyPr/>
          <a:lstStyle>
            <a:lvl1pPr marL="0" indent="0">
              <a:buNone/>
              <a:defRPr sz="3200">
                <a:latin typeface="Calibri" panose="020F05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9" y="2057400"/>
            <a:ext cx="2949575" cy="3811588"/>
          </a:xfrm>
        </p:spPr>
        <p:txBody>
          <a:bodyPr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5D1381AD-4F7B-4159-B3D1-9288107E882C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772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27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6169" y="6065205"/>
            <a:ext cx="415926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smtClean="0"/>
            </a:lvl1pPr>
          </a:lstStyle>
          <a:p>
            <a:pPr>
              <a:defRPr/>
            </a:pPr>
            <a:fld id="{D03D4D3A-22B9-4FFF-89FD-07FDA4CC05F2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Rectangle 9"/>
          <p:cNvSpPr>
            <a:spLocks noChangeArrowheads="1"/>
          </p:cNvSpPr>
          <p:nvPr/>
        </p:nvSpPr>
        <p:spPr bwMode="auto">
          <a:xfrm>
            <a:off x="0" y="0"/>
            <a:ext cx="9144000" cy="152400"/>
          </a:xfrm>
          <a:prstGeom prst="rect">
            <a:avLst/>
          </a:prstGeom>
          <a:solidFill>
            <a:srgbClr val="00356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32" name="Rectangle 10"/>
          <p:cNvSpPr>
            <a:spLocks noChangeArrowheads="1"/>
          </p:cNvSpPr>
          <p:nvPr/>
        </p:nvSpPr>
        <p:spPr bwMode="auto">
          <a:xfrm>
            <a:off x="0" y="6400800"/>
            <a:ext cx="9144000" cy="457200"/>
          </a:xfrm>
          <a:prstGeom prst="rect">
            <a:avLst/>
          </a:prstGeom>
          <a:solidFill>
            <a:srgbClr val="00356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pic>
        <p:nvPicPr>
          <p:cNvPr id="1033" name="Picture 11" descr="duke_logo_home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003366"/>
              </a:clrFrom>
              <a:clrTo>
                <a:srgbClr val="00336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94450"/>
            <a:ext cx="5867400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4" name="Rectangle 12"/>
          <p:cNvSpPr>
            <a:spLocks noChangeArrowheads="1"/>
          </p:cNvSpPr>
          <p:nvPr/>
        </p:nvSpPr>
        <p:spPr bwMode="auto">
          <a:xfrm>
            <a:off x="2743200" y="6400800"/>
            <a:ext cx="6400800" cy="457200"/>
          </a:xfrm>
          <a:prstGeom prst="rect">
            <a:avLst/>
          </a:prstGeom>
          <a:gradFill rotWithShape="1">
            <a:gsLst>
              <a:gs pos="0">
                <a:srgbClr val="00356A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pic>
        <p:nvPicPr>
          <p:cNvPr id="1035" name="Picture 13" descr="path1571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3476" y="6448425"/>
            <a:ext cx="34925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27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2717" y="6079332"/>
            <a:ext cx="630767" cy="312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smtClean="0"/>
            </a:lvl1pPr>
          </a:lstStyle>
          <a:p>
            <a:pPr>
              <a:defRPr/>
            </a:pPr>
            <a:fld id="{D03D4D3A-22B9-4FFF-89FD-07FDA4CC05F2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Rectangle 9"/>
          <p:cNvSpPr>
            <a:spLocks noChangeArrowheads="1"/>
          </p:cNvSpPr>
          <p:nvPr/>
        </p:nvSpPr>
        <p:spPr bwMode="auto">
          <a:xfrm>
            <a:off x="0" y="0"/>
            <a:ext cx="9144000" cy="152400"/>
          </a:xfrm>
          <a:prstGeom prst="rect">
            <a:avLst/>
          </a:prstGeom>
          <a:solidFill>
            <a:srgbClr val="00356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32" name="Rectangle 10"/>
          <p:cNvSpPr>
            <a:spLocks noChangeArrowheads="1"/>
          </p:cNvSpPr>
          <p:nvPr/>
        </p:nvSpPr>
        <p:spPr bwMode="auto">
          <a:xfrm>
            <a:off x="0" y="6400800"/>
            <a:ext cx="9144000" cy="457200"/>
          </a:xfrm>
          <a:prstGeom prst="rect">
            <a:avLst/>
          </a:prstGeom>
          <a:solidFill>
            <a:srgbClr val="00356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pic>
        <p:nvPicPr>
          <p:cNvPr id="1033" name="Picture 11" descr="duke_logo_home"/>
          <p:cNvPicPr>
            <a:picLocks noChangeAspect="1" noChangeArrowheads="1"/>
          </p:cNvPicPr>
          <p:nvPr/>
        </p:nvPicPr>
        <p:blipFill>
          <a:blip r:embed="rId15">
            <a:clrChange>
              <a:clrFrom>
                <a:srgbClr val="003366"/>
              </a:clrFrom>
              <a:clrTo>
                <a:srgbClr val="00336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94450"/>
            <a:ext cx="5867400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4" name="Rectangle 12"/>
          <p:cNvSpPr>
            <a:spLocks noChangeArrowheads="1"/>
          </p:cNvSpPr>
          <p:nvPr/>
        </p:nvSpPr>
        <p:spPr bwMode="auto">
          <a:xfrm>
            <a:off x="2743200" y="6400800"/>
            <a:ext cx="6400800" cy="457200"/>
          </a:xfrm>
          <a:prstGeom prst="rect">
            <a:avLst/>
          </a:prstGeom>
          <a:gradFill rotWithShape="1">
            <a:gsLst>
              <a:gs pos="0">
                <a:srgbClr val="00356A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pic>
        <p:nvPicPr>
          <p:cNvPr id="1035" name="Picture 13" descr="path1571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3476" y="6448425"/>
            <a:ext cx="34925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7780867" y="6456894"/>
            <a:ext cx="972609" cy="381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rgbClr val="00356A"/>
                </a:solidFill>
                <a:latin typeface="Arial Rounded MT Bold" panose="020F0704030504030204" pitchFamily="34" charset="0"/>
              </a:rPr>
              <a:t>AMLL</a:t>
            </a:r>
          </a:p>
        </p:txBody>
      </p:sp>
    </p:spTree>
    <p:extLst>
      <p:ext uri="{BB962C8B-B14F-4D97-AF65-F5344CB8AC3E}">
        <p14:creationId xmlns:p14="http://schemas.microsoft.com/office/powerpoint/2010/main" val="4072786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uke_logo_ho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0" y="6705600"/>
            <a:ext cx="9144000" cy="152400"/>
          </a:xfrm>
          <a:prstGeom prst="rect">
            <a:avLst/>
          </a:prstGeom>
          <a:solidFill>
            <a:srgbClr val="00356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0" y="2133600"/>
            <a:ext cx="914400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zh-CN" sz="4400" dirty="0">
                <a:solidFill>
                  <a:schemeClr val="tx2"/>
                </a:solidFill>
                <a:latin typeface="Calibri" panose="020F0502020204030204" pitchFamily="34" charset="0"/>
              </a:rPr>
              <a:t>Independent Study Update: MMTN Week 5.5</a:t>
            </a:r>
          </a:p>
          <a:p>
            <a:pPr algn="ctr" eaLnBrk="1" hangingPunct="1"/>
            <a:r>
              <a:rPr lang="en-US" altLang="zh-CN" sz="2500" dirty="0">
                <a:solidFill>
                  <a:schemeClr val="tx2"/>
                </a:solidFill>
                <a:latin typeface="Calibri" panose="020F0502020204030204" pitchFamily="34" charset="0"/>
              </a:rPr>
              <a:t>Karthik</a:t>
            </a:r>
            <a:br>
              <a:rPr lang="en-US" altLang="en-US" sz="1500" dirty="0">
                <a:solidFill>
                  <a:schemeClr val="tx2"/>
                </a:solidFill>
                <a:latin typeface="Calibri" panose="020F0502020204030204" pitchFamily="34" charset="0"/>
              </a:rPr>
            </a:br>
            <a:r>
              <a:rPr lang="en-US" altLang="zh-CN" sz="2000" dirty="0">
                <a:solidFill>
                  <a:schemeClr val="tx2"/>
                </a:solidFill>
                <a:latin typeface="Calibri" panose="020F0502020204030204" pitchFamily="34" charset="0"/>
              </a:rPr>
              <a:t>2021.11.16</a:t>
            </a:r>
            <a:endParaRPr lang="en-US" altLang="en-US" sz="2000" dirty="0">
              <a:solidFill>
                <a:schemeClr val="tx2"/>
              </a:solidFill>
              <a:latin typeface="Calibri" panose="020F0502020204030204" pitchFamily="34" charset="0"/>
            </a:endParaRPr>
          </a:p>
        </p:txBody>
      </p:sp>
      <p:pic>
        <p:nvPicPr>
          <p:cNvPr id="4101" name="Picture 5" descr="path157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0927" y="6324600"/>
            <a:ext cx="320675" cy="34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7619999" y="6324600"/>
            <a:ext cx="1050927" cy="349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3366"/>
                </a:solidFill>
                <a:latin typeface="Arial Rounded MT Bold" panose="020F0704030504030204" pitchFamily="34" charset="0"/>
              </a:rPr>
              <a:t>AMLL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815A0-D071-4F9E-B479-BCA83BE31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05B21-EC88-4781-86A3-3AD92B718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Your suggestions on last week’s update</a:t>
            </a:r>
          </a:p>
          <a:p>
            <a:r>
              <a:rPr lang="en-US" dirty="0"/>
              <a:t>k inverse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F6030-D606-4F49-970C-78ADE5D38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8D8E2E6-22C6-4D0E-8228-DB1CB4899EEB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6957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815A0-D071-4F9E-B479-BCA83BE31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05B21-EC88-4781-86A3-3AD92B718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Log vs sqrt color scale – color makes much more sense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F6030-D606-4F49-970C-78ADE5D38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8D8E2E6-22C6-4D0E-8228-DB1CB4899EEB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3BB794-F6E7-B541-BA2D-967DE9AE2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36" y="3078165"/>
            <a:ext cx="4064000" cy="304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CE85E9-3D31-D748-B2EA-4907F7BB0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800" y="3078165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842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815A0-D071-4F9E-B479-BCA83BE31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Geometry Exploration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E128CF6-3C75-4AAD-AD69-C77C318A1A63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199" y="1600202"/>
            <a:ext cx="8356821" cy="4525963"/>
          </a:xfrm>
        </p:spPr>
        <p:txBody>
          <a:bodyPr>
            <a:normAutofit/>
          </a:bodyPr>
          <a:lstStyle/>
          <a:p>
            <a:r>
              <a:rPr lang="en-US" sz="1800" dirty="0"/>
              <a:t>Per Ben’s suggestion, multiply weight of boundary in error by 100 – solved issues with [-1, 1] domain</a:t>
            </a:r>
          </a:p>
          <a:p>
            <a:r>
              <a:rPr lang="en-US" sz="1800" dirty="0"/>
              <a:t>See below for examples of k &gt; 2 (consistent across 40 trials)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F6030-D606-4F49-970C-78ADE5D38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2717" y="6079332"/>
            <a:ext cx="630767" cy="312999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  <a:defRPr/>
            </a:pPr>
            <a:fld id="{18D8E2E6-22C6-4D0E-8228-DB1CB4899EEB}" type="slidenum">
              <a:rPr lang="en-US" altLang="en-US" smtClean="0"/>
              <a:pPr>
                <a:spcAft>
                  <a:spcPts val="600"/>
                </a:spcAft>
                <a:defRPr/>
              </a:pPr>
              <a:t>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E1297F-073F-C045-AD18-28D704AA5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09" y="2680504"/>
            <a:ext cx="4064000" cy="304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DAB723-2BE9-054C-B534-8DDD04A49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391" y="2680504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034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815A0-D071-4F9E-B479-BCA83BE31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Multiple values of k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E128CF6-3C75-4AAD-AD69-C77C318A1A63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4038600" cy="4525963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10 trials for k = 1, 2, 3, 4 inverse models</a:t>
            </a:r>
          </a:p>
          <a:p>
            <a:pPr>
              <a:lnSpc>
                <a:spcPct val="90000"/>
              </a:lnSpc>
            </a:pPr>
            <a:r>
              <a:rPr lang="en-US" dirty="0"/>
              <a:t>Mean error clearly goes down in exactly expected pattern</a:t>
            </a:r>
          </a:p>
          <a:p>
            <a:pPr>
              <a:lnSpc>
                <a:spcPct val="90000"/>
              </a:lnSpc>
            </a:pPr>
            <a:r>
              <a:rPr lang="en-US" dirty="0"/>
              <a:t>Still a very noisy error distribution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946F42-FF01-CF4F-B6FD-5E71FCD09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2348708"/>
            <a:ext cx="4038600" cy="3028950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F6030-D606-4F49-970C-78ADE5D38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2717" y="6079332"/>
            <a:ext cx="630767" cy="312999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  <a:defRPr/>
            </a:pPr>
            <a:fld id="{18D8E2E6-22C6-4D0E-8228-DB1CB4899EEB}" type="slidenum">
              <a:rPr lang="en-US" altLang="en-US" smtClean="0"/>
              <a:pPr>
                <a:spcAft>
                  <a:spcPts val="600"/>
                </a:spcAft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4113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SIZE" val="10"/>
  <p:tag name="PREAMBLE" val="\documentclass{article}&#10;\pagestyle{empty}&#10;\usepackage{xspace,amssymb,amsfonts,amsmath}&#10;\usepackage{color}&#10;\usepackage{TeX4PPT}&#10;"/>
  <p:tag name="MAGPC" val="200"/>
</p:tagLst>
</file>

<file path=ppt/theme/theme1.xml><?xml version="1.0" encoding="utf-8"?>
<a:theme xmlns:a="http://schemas.openxmlformats.org/drawingml/2006/main" name="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mlTheme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mlTheme" id="{2B9FF327-0DD6-478F-AD03-FE586A04FDAD}" vid="{EBE69E77-A1A6-4C35-8E33-6B2159BA1FC8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4507</TotalTime>
  <Words>111</Words>
  <Application>Microsoft Macintosh PowerPoint</Application>
  <PresentationFormat>On-screen Show (4:3)</PresentationFormat>
  <Paragraphs>20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Arial</vt:lpstr>
      <vt:lpstr>Garamond</vt:lpstr>
      <vt:lpstr>Arial Rounded MT Bold</vt:lpstr>
      <vt:lpstr>blank</vt:lpstr>
      <vt:lpstr>amlTheme</vt:lpstr>
      <vt:lpstr>PowerPoint Presentation</vt:lpstr>
      <vt:lpstr>Overview</vt:lpstr>
      <vt:lpstr>Geometry Exploration</vt:lpstr>
      <vt:lpstr>Geometry Exploration</vt:lpstr>
      <vt:lpstr>Multiple values of 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Ren</dc:creator>
  <cp:lastModifiedBy>Karthik Ramachandran</cp:lastModifiedBy>
  <cp:revision>659</cp:revision>
  <dcterms:created xsi:type="dcterms:W3CDTF">2020-11-18T18:42:06Z</dcterms:created>
  <dcterms:modified xsi:type="dcterms:W3CDTF">2021-11-17T05:04:00Z</dcterms:modified>
</cp:coreProperties>
</file>